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6" d="100"/>
          <a:sy n="86" d="100"/>
        </p:scale>
        <p:origin x="73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3/28/2021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3/28/2021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3/28/2021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3/28/2021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3/28/2021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3/28/2021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3/28/2021</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3/28/2021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F5F74-F4DB-42E6-8869-9492F7A868EE}"/>
              </a:ext>
            </a:extLst>
          </p:cNvPr>
          <p:cNvSpPr>
            <a:spLocks noGrp="1"/>
          </p:cNvSpPr>
          <p:nvPr>
            <p:ph type="ctrTitle"/>
          </p:nvPr>
        </p:nvSpPr>
        <p:spPr/>
        <p:txBody>
          <a:bodyPr/>
          <a:lstStyle/>
          <a:p>
            <a:pPr algn="ctr"/>
            <a:r>
              <a:rPr lang="en-US" dirty="0"/>
              <a:t>Email Communication in Healthcare </a:t>
            </a:r>
            <a:endParaRPr lang="en-KE" dirty="0"/>
          </a:p>
        </p:txBody>
      </p:sp>
      <p:sp>
        <p:nvSpPr>
          <p:cNvPr id="3" name="Subtitle 2">
            <a:extLst>
              <a:ext uri="{FF2B5EF4-FFF2-40B4-BE49-F238E27FC236}">
                <a16:creationId xmlns:a16="http://schemas.microsoft.com/office/drawing/2014/main" id="{1EC47FB5-BC62-4BD6-8440-334042BCAE69}"/>
              </a:ext>
            </a:extLst>
          </p:cNvPr>
          <p:cNvSpPr>
            <a:spLocks noGrp="1"/>
          </p:cNvSpPr>
          <p:nvPr>
            <p:ph type="subTitle" idx="1"/>
          </p:nvPr>
        </p:nvSpPr>
        <p:spPr/>
        <p:txBody>
          <a:bodyPr/>
          <a:lstStyle/>
          <a:p>
            <a:pPr algn="ctr"/>
            <a:r>
              <a:rPr lang="en-US" dirty="0"/>
              <a:t>Name</a:t>
            </a:r>
          </a:p>
          <a:p>
            <a:pPr algn="ctr"/>
            <a:r>
              <a:rPr lang="en-US" dirty="0"/>
              <a:t>Date</a:t>
            </a:r>
            <a:endParaRPr lang="en-KE" dirty="0"/>
          </a:p>
        </p:txBody>
      </p:sp>
    </p:spTree>
    <p:extLst>
      <p:ext uri="{BB962C8B-B14F-4D97-AF65-F5344CB8AC3E}">
        <p14:creationId xmlns:p14="http://schemas.microsoft.com/office/powerpoint/2010/main" val="36596639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006A53-0357-4464-BE5D-0A408B4D74F8}"/>
              </a:ext>
            </a:extLst>
          </p:cNvPr>
          <p:cNvSpPr>
            <a:spLocks noGrp="1"/>
          </p:cNvSpPr>
          <p:nvPr>
            <p:ph type="title"/>
          </p:nvPr>
        </p:nvSpPr>
        <p:spPr/>
        <p:txBody>
          <a:bodyPr/>
          <a:lstStyle/>
          <a:p>
            <a:pPr algn="ctr"/>
            <a:r>
              <a:rPr lang="en-US" dirty="0"/>
              <a:t>Introduction </a:t>
            </a:r>
            <a:endParaRPr lang="en-KE" dirty="0"/>
          </a:p>
        </p:txBody>
      </p:sp>
      <p:sp>
        <p:nvSpPr>
          <p:cNvPr id="3" name="Content Placeholder 2">
            <a:extLst>
              <a:ext uri="{FF2B5EF4-FFF2-40B4-BE49-F238E27FC236}">
                <a16:creationId xmlns:a16="http://schemas.microsoft.com/office/drawing/2014/main" id="{84789396-06FE-4102-8CB5-114D50B5CBD7}"/>
              </a:ext>
            </a:extLst>
          </p:cNvPr>
          <p:cNvSpPr>
            <a:spLocks noGrp="1"/>
          </p:cNvSpPr>
          <p:nvPr>
            <p:ph idx="1"/>
          </p:nvPr>
        </p:nvSpPr>
        <p:spPr>
          <a:xfrm>
            <a:off x="677334" y="2160589"/>
            <a:ext cx="8321700" cy="4697411"/>
          </a:xfrm>
        </p:spPr>
        <p:txBody>
          <a:bodyPr>
            <a:normAutofit lnSpcReduction="10000"/>
          </a:bodyPr>
          <a:lstStyle/>
          <a:p>
            <a:r>
              <a:rPr lang="en-US" b="0" i="0" dirty="0">
                <a:solidFill>
                  <a:srgbClr val="333333"/>
                </a:solidFill>
                <a:effectLst/>
                <a:latin typeface="Times New Roman" panose="02020603050405020304" pitchFamily="18" charset="0"/>
                <a:cs typeface="Times New Roman" panose="02020603050405020304" pitchFamily="18" charset="0"/>
              </a:rPr>
              <a:t>Email is a system for sending and receiving messages digitally through computer networks. </a:t>
            </a:r>
          </a:p>
          <a:p>
            <a:r>
              <a:rPr lang="en-US" b="0" i="0" dirty="0">
                <a:solidFill>
                  <a:srgbClr val="333333"/>
                </a:solidFill>
                <a:effectLst/>
                <a:latin typeface="Times New Roman" panose="02020603050405020304" pitchFamily="18" charset="0"/>
                <a:cs typeface="Times New Roman" panose="02020603050405020304" pitchFamily="18" charset="0"/>
              </a:rPr>
              <a:t>The email message has sections from the sender's address, receiver's address, subject, and then the body follows. </a:t>
            </a:r>
          </a:p>
          <a:p>
            <a:r>
              <a:rPr lang="en-US" b="0" i="0" dirty="0">
                <a:solidFill>
                  <a:srgbClr val="333333"/>
                </a:solidFill>
                <a:effectLst/>
                <a:latin typeface="Times New Roman" panose="02020603050405020304" pitchFamily="18" charset="0"/>
                <a:cs typeface="Times New Roman" panose="02020603050405020304" pitchFamily="18" charset="0"/>
              </a:rPr>
              <a:t>The signature block is at the end of the body. In case there are attachments, they are attached at the end of the email. </a:t>
            </a:r>
          </a:p>
          <a:p>
            <a:r>
              <a:rPr lang="en-US" b="0" i="0" dirty="0">
                <a:solidFill>
                  <a:srgbClr val="333333"/>
                </a:solidFill>
                <a:effectLst/>
                <a:latin typeface="Times New Roman" panose="02020603050405020304" pitchFamily="18" charset="0"/>
                <a:cs typeface="Times New Roman" panose="02020603050405020304" pitchFamily="18" charset="0"/>
              </a:rPr>
              <a:t>In the healthcare sector, email is also an essential source of information dissemination. </a:t>
            </a:r>
          </a:p>
          <a:p>
            <a:r>
              <a:rPr lang="en-US" b="0" i="0" dirty="0">
                <a:solidFill>
                  <a:srgbClr val="333333"/>
                </a:solidFill>
                <a:effectLst/>
                <a:latin typeface="Times New Roman" panose="02020603050405020304" pitchFamily="18" charset="0"/>
                <a:cs typeface="Times New Roman" panose="02020603050405020304" pitchFamily="18" charset="0"/>
              </a:rPr>
              <a:t>The usage of emails is necessary for many functions in the health sector. </a:t>
            </a:r>
          </a:p>
          <a:p>
            <a:r>
              <a:rPr lang="en-US" b="0" i="0" dirty="0">
                <a:solidFill>
                  <a:srgbClr val="333333"/>
                </a:solidFill>
                <a:effectLst/>
                <a:latin typeface="Times New Roman" panose="02020603050405020304" pitchFamily="18" charset="0"/>
                <a:cs typeface="Times New Roman" panose="02020603050405020304" pitchFamily="18" charset="0"/>
              </a:rPr>
              <a:t>Email is used in bookings as well as in canceling appointment schedules in the health sectors (</a:t>
            </a:r>
            <a:r>
              <a:rPr lang="en-US" b="0" i="0" dirty="0" err="1">
                <a:solidFill>
                  <a:srgbClr val="333333"/>
                </a:solidFill>
                <a:effectLst/>
                <a:latin typeface="Times New Roman" panose="02020603050405020304" pitchFamily="18" charset="0"/>
                <a:cs typeface="Times New Roman" panose="02020603050405020304" pitchFamily="18" charset="0"/>
              </a:rPr>
              <a:t>Grenon</a:t>
            </a:r>
            <a:r>
              <a:rPr lang="en-US" b="0" i="0" dirty="0">
                <a:solidFill>
                  <a:srgbClr val="333333"/>
                </a:solidFill>
                <a:effectLst/>
                <a:latin typeface="Times New Roman" panose="02020603050405020304" pitchFamily="18" charset="0"/>
                <a:cs typeface="Times New Roman" panose="02020603050405020304" pitchFamily="18" charset="0"/>
              </a:rPr>
              <a:t>, 2011).  </a:t>
            </a:r>
          </a:p>
          <a:p>
            <a:r>
              <a:rPr lang="en-US" b="0" i="0" dirty="0">
                <a:solidFill>
                  <a:srgbClr val="333333"/>
                </a:solidFill>
                <a:effectLst/>
                <a:latin typeface="Times New Roman" panose="02020603050405020304" pitchFamily="18" charset="0"/>
                <a:cs typeface="Times New Roman" panose="02020603050405020304" pitchFamily="18" charset="0"/>
              </a:rPr>
              <a:t>Additionally, the automated reminders in the schedules also use emails. </a:t>
            </a:r>
          </a:p>
          <a:p>
            <a:r>
              <a:rPr lang="en-US" b="0" i="0" dirty="0">
                <a:solidFill>
                  <a:srgbClr val="333333"/>
                </a:solidFill>
                <a:effectLst/>
                <a:latin typeface="Times New Roman" panose="02020603050405020304" pitchFamily="18" charset="0"/>
                <a:cs typeface="Times New Roman" panose="02020603050405020304" pitchFamily="18" charset="0"/>
              </a:rPr>
              <a:t>Other areas in the healthcare sector that use email include the test results, prescription refills, renewals of sick notes, counseling, among others. </a:t>
            </a:r>
          </a:p>
        </p:txBody>
      </p:sp>
    </p:spTree>
    <p:extLst>
      <p:ext uri="{BB962C8B-B14F-4D97-AF65-F5344CB8AC3E}">
        <p14:creationId xmlns:p14="http://schemas.microsoft.com/office/powerpoint/2010/main" val="1451916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FF812-8417-442E-BBFA-3FAFB1DEE8B2}"/>
              </a:ext>
            </a:extLst>
          </p:cNvPr>
          <p:cNvSpPr>
            <a:spLocks noGrp="1"/>
          </p:cNvSpPr>
          <p:nvPr>
            <p:ph type="title"/>
          </p:nvPr>
        </p:nvSpPr>
        <p:spPr/>
        <p:txBody>
          <a:bodyPr/>
          <a:lstStyle/>
          <a:p>
            <a:pPr algn="ctr"/>
            <a:r>
              <a:rPr lang="en-US" dirty="0"/>
              <a:t>Email in Healthcare</a:t>
            </a:r>
            <a:endParaRPr lang="en-KE" dirty="0"/>
          </a:p>
        </p:txBody>
      </p:sp>
      <p:sp>
        <p:nvSpPr>
          <p:cNvPr id="3" name="Content Placeholder 2">
            <a:extLst>
              <a:ext uri="{FF2B5EF4-FFF2-40B4-BE49-F238E27FC236}">
                <a16:creationId xmlns:a16="http://schemas.microsoft.com/office/drawing/2014/main" id="{749A0E96-F524-45A9-BEEC-C3E670946544}"/>
              </a:ext>
            </a:extLst>
          </p:cNvPr>
          <p:cNvSpPr>
            <a:spLocks noGrp="1"/>
          </p:cNvSpPr>
          <p:nvPr>
            <p:ph idx="1"/>
          </p:nvPr>
        </p:nvSpPr>
        <p:spPr>
          <a:xfrm>
            <a:off x="677334" y="2160589"/>
            <a:ext cx="8321700" cy="4697411"/>
          </a:xfrm>
        </p:spPr>
        <p:txBody>
          <a:bodyPr>
            <a:normAutofit/>
          </a:bodyPr>
          <a:lstStyle/>
          <a:p>
            <a:r>
              <a:rPr lang="en-US" b="0" i="0" dirty="0">
                <a:solidFill>
                  <a:srgbClr val="333333"/>
                </a:solidFill>
                <a:effectLst/>
                <a:latin typeface="Times New Roman" panose="02020603050405020304" pitchFamily="18" charset="0"/>
                <a:cs typeface="Times New Roman" panose="02020603050405020304" pitchFamily="18" charset="0"/>
              </a:rPr>
              <a:t>The email has a wide range of practices in healthcare when it comes to the communication function. </a:t>
            </a:r>
          </a:p>
          <a:p>
            <a:r>
              <a:rPr lang="en-US" b="0" i="0" dirty="0">
                <a:solidFill>
                  <a:srgbClr val="333333"/>
                </a:solidFill>
                <a:effectLst/>
                <a:latin typeface="Times New Roman" panose="02020603050405020304" pitchFamily="18" charset="0"/>
                <a:cs typeface="Times New Roman" panose="02020603050405020304" pitchFamily="18" charset="0"/>
              </a:rPr>
              <a:t>The healthcare workers, however, have been reluctant in the use of the method while carrying out various functions that involve communication. </a:t>
            </a:r>
          </a:p>
          <a:p>
            <a:r>
              <a:rPr lang="en-US" b="0" i="0" dirty="0">
                <a:solidFill>
                  <a:srgbClr val="333333"/>
                </a:solidFill>
                <a:effectLst/>
                <a:latin typeface="Times New Roman" panose="02020603050405020304" pitchFamily="18" charset="0"/>
                <a:cs typeface="Times New Roman" panose="02020603050405020304" pitchFamily="18" charset="0"/>
              </a:rPr>
              <a:t>Research continues to show that only a small number of physicians have used the communication platforms while communicating to patients.</a:t>
            </a:r>
          </a:p>
          <a:p>
            <a:r>
              <a:rPr lang="en-US" b="0" i="0" dirty="0">
                <a:solidFill>
                  <a:srgbClr val="333333"/>
                </a:solidFill>
                <a:effectLst/>
                <a:latin typeface="Times New Roman" panose="02020603050405020304" pitchFamily="18" charset="0"/>
                <a:cs typeface="Times New Roman" panose="02020603050405020304" pitchFamily="18" charset="0"/>
              </a:rPr>
              <a:t>Additionally, research continues to show that quite a considerable number of nurses share their emails with the patients, but still, a huge number of them do not.</a:t>
            </a:r>
          </a:p>
          <a:p>
            <a:r>
              <a:rPr lang="en-US" b="0" i="0" dirty="0">
                <a:solidFill>
                  <a:srgbClr val="333333"/>
                </a:solidFill>
                <a:effectLst/>
                <a:latin typeface="Times New Roman" panose="02020603050405020304" pitchFamily="18" charset="0"/>
                <a:cs typeface="Times New Roman" panose="02020603050405020304" pitchFamily="18" charset="0"/>
              </a:rPr>
              <a:t>Conversely, the patients have shown a large interest in using emails to communicate with health professionals (</a:t>
            </a:r>
            <a:r>
              <a:rPr lang="en-US" b="0" i="0" dirty="0" err="1">
                <a:solidFill>
                  <a:srgbClr val="333333"/>
                </a:solidFill>
                <a:effectLst/>
                <a:latin typeface="Times New Roman" panose="02020603050405020304" pitchFamily="18" charset="0"/>
                <a:cs typeface="Times New Roman" panose="02020603050405020304" pitchFamily="18" charset="0"/>
              </a:rPr>
              <a:t>Grenon</a:t>
            </a:r>
            <a:r>
              <a:rPr lang="en-US" b="0" i="0" dirty="0">
                <a:solidFill>
                  <a:srgbClr val="333333"/>
                </a:solidFill>
                <a:effectLst/>
                <a:latin typeface="Times New Roman" panose="02020603050405020304" pitchFamily="18" charset="0"/>
                <a:cs typeface="Times New Roman" panose="02020603050405020304" pitchFamily="18" charset="0"/>
              </a:rPr>
              <a:t>, 2011).  </a:t>
            </a:r>
          </a:p>
          <a:p>
            <a:r>
              <a:rPr lang="en-US" b="0" i="0" dirty="0">
                <a:solidFill>
                  <a:srgbClr val="333333"/>
                </a:solidFill>
                <a:effectLst/>
                <a:latin typeface="Times New Roman" panose="02020603050405020304" pitchFamily="18" charset="0"/>
                <a:cs typeface="Times New Roman" panose="02020603050405020304" pitchFamily="18" charset="0"/>
              </a:rPr>
              <a:t>Therefore there is a need for healthcare professionals and officers to understand the pros and even the cons of using email for communication in the overall sector. </a:t>
            </a:r>
          </a:p>
        </p:txBody>
      </p:sp>
    </p:spTree>
    <p:extLst>
      <p:ext uri="{BB962C8B-B14F-4D97-AF65-F5344CB8AC3E}">
        <p14:creationId xmlns:p14="http://schemas.microsoft.com/office/powerpoint/2010/main" val="34407651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4AD68-80FD-4B52-A9CB-AB59B128DCA2}"/>
              </a:ext>
            </a:extLst>
          </p:cNvPr>
          <p:cNvSpPr>
            <a:spLocks noGrp="1"/>
          </p:cNvSpPr>
          <p:nvPr>
            <p:ph type="title"/>
          </p:nvPr>
        </p:nvSpPr>
        <p:spPr/>
        <p:txBody>
          <a:bodyPr/>
          <a:lstStyle/>
          <a:p>
            <a:r>
              <a:rPr lang="en-US" dirty="0"/>
              <a:t>Factors for consideration in email usage</a:t>
            </a:r>
            <a:endParaRPr lang="en-KE" dirty="0"/>
          </a:p>
        </p:txBody>
      </p:sp>
      <p:sp>
        <p:nvSpPr>
          <p:cNvPr id="3" name="Content Placeholder 2">
            <a:extLst>
              <a:ext uri="{FF2B5EF4-FFF2-40B4-BE49-F238E27FC236}">
                <a16:creationId xmlns:a16="http://schemas.microsoft.com/office/drawing/2014/main" id="{F082C95E-AEDF-4F70-97CC-3054D29465EB}"/>
              </a:ext>
            </a:extLst>
          </p:cNvPr>
          <p:cNvSpPr>
            <a:spLocks noGrp="1"/>
          </p:cNvSpPr>
          <p:nvPr>
            <p:ph idx="1"/>
          </p:nvPr>
        </p:nvSpPr>
        <p:spPr>
          <a:xfrm>
            <a:off x="490654" y="2160589"/>
            <a:ext cx="8783348" cy="4697411"/>
          </a:xfrm>
        </p:spPr>
        <p:txBody>
          <a:bodyPr>
            <a:normAutofit lnSpcReduction="10000"/>
          </a:bodyPr>
          <a:lstStyle/>
          <a:p>
            <a:r>
              <a:rPr lang="en-US" dirty="0">
                <a:latin typeface="Times New Roman" panose="02020603050405020304" pitchFamily="18" charset="0"/>
                <a:cs typeface="Times New Roman" panose="02020603050405020304" pitchFamily="18" charset="0"/>
              </a:rPr>
              <a:t>The institutions for healthcare need to have laid down strategies and policies in order to effectively handle the technical, communication, and medicolegal issues. Various factors must be put into considerations. </a:t>
            </a:r>
          </a:p>
          <a:p>
            <a:r>
              <a:rPr lang="en-US" dirty="0">
                <a:latin typeface="Times New Roman" panose="02020603050405020304" pitchFamily="18" charset="0"/>
                <a:cs typeface="Times New Roman" panose="02020603050405020304" pitchFamily="18" charset="0"/>
              </a:rPr>
              <a:t>Triage: Healthcare institutions have to know who will be in charge of emails and the </a:t>
            </a:r>
            <a:r>
              <a:rPr lang="en-US">
                <a:latin typeface="Times New Roman" panose="02020603050405020304" pitchFamily="18" charset="0"/>
                <a:cs typeface="Times New Roman" panose="02020603050405020304" pitchFamily="18" charset="0"/>
              </a:rPr>
              <a:t>response time (</a:t>
            </a:r>
            <a:r>
              <a:rPr lang="en-US" sz="1800" b="0" i="0">
                <a:solidFill>
                  <a:srgbClr val="222222"/>
                </a:solidFill>
                <a:effectLst/>
                <a:latin typeface="Times New Roman" panose="02020603050405020304" pitchFamily="18" charset="0"/>
                <a:cs typeface="Times New Roman" panose="02020603050405020304" pitchFamily="18" charset="0"/>
              </a:rPr>
              <a:t>Kane, &amp; Sands, 1998). </a:t>
            </a:r>
            <a:r>
              <a:rPr lang="en-US">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Clerical factors have to be considered in order to know who will be in charge of the printing if need be of the messages in order to put them in specific patient’s charts. </a:t>
            </a:r>
          </a:p>
          <a:p>
            <a:r>
              <a:rPr lang="en-US" dirty="0">
                <a:latin typeface="Times New Roman" panose="02020603050405020304" pitchFamily="18" charset="0"/>
                <a:cs typeface="Times New Roman" panose="02020603050405020304" pitchFamily="18" charset="0"/>
              </a:rPr>
              <a:t>Redirection and categorization of emails: there should be considerations whether the whole institution will have a single email or various accounts should be put in place for various departments and functions such as billing, bookings, medical questions, among others (</a:t>
            </a:r>
            <a:r>
              <a:rPr lang="en-US" sz="1800" b="0" i="0" dirty="0">
                <a:solidFill>
                  <a:srgbClr val="222222"/>
                </a:solidFill>
                <a:effectLst/>
                <a:latin typeface="Times New Roman" panose="02020603050405020304" pitchFamily="18" charset="0"/>
                <a:cs typeface="Times New Roman" panose="02020603050405020304" pitchFamily="18" charset="0"/>
              </a:rPr>
              <a:t>Kane, &amp; Sands, 1998). </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Selective access: This factor is to differentiate whether the email services will be given to all patients or specific patients who need special care. </a:t>
            </a:r>
          </a:p>
          <a:p>
            <a:r>
              <a:rPr lang="en-US" dirty="0">
                <a:latin typeface="Times New Roman" panose="02020603050405020304" pitchFamily="18" charset="0"/>
                <a:cs typeface="Times New Roman" panose="02020603050405020304" pitchFamily="18" charset="0"/>
              </a:rPr>
              <a:t>Backup: This factor will be to focus on the management of the repository, whether messages should be cleared, or how they can be archived. </a:t>
            </a:r>
          </a:p>
        </p:txBody>
      </p:sp>
    </p:spTree>
    <p:extLst>
      <p:ext uri="{BB962C8B-B14F-4D97-AF65-F5344CB8AC3E}">
        <p14:creationId xmlns:p14="http://schemas.microsoft.com/office/powerpoint/2010/main" val="3489793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13199-A1B3-49E6-9368-8EBD8E5C75BE}"/>
              </a:ext>
            </a:extLst>
          </p:cNvPr>
          <p:cNvSpPr>
            <a:spLocks noGrp="1"/>
          </p:cNvSpPr>
          <p:nvPr>
            <p:ph type="title"/>
          </p:nvPr>
        </p:nvSpPr>
        <p:spPr/>
        <p:txBody>
          <a:bodyPr/>
          <a:lstStyle/>
          <a:p>
            <a:pPr algn="ctr"/>
            <a:r>
              <a:rPr lang="en-US" dirty="0"/>
              <a:t>Advantages of email applications in healthcare</a:t>
            </a:r>
            <a:endParaRPr lang="en-KE" dirty="0"/>
          </a:p>
        </p:txBody>
      </p:sp>
      <p:sp>
        <p:nvSpPr>
          <p:cNvPr id="3" name="Content Placeholder 2">
            <a:extLst>
              <a:ext uri="{FF2B5EF4-FFF2-40B4-BE49-F238E27FC236}">
                <a16:creationId xmlns:a16="http://schemas.microsoft.com/office/drawing/2014/main" id="{9B5EFC11-BAA5-4609-B3AF-59119EE653A0}"/>
              </a:ext>
            </a:extLst>
          </p:cNvPr>
          <p:cNvSpPr>
            <a:spLocks noGrp="1"/>
          </p:cNvSpPr>
          <p:nvPr>
            <p:ph idx="1"/>
          </p:nvPr>
        </p:nvSpPr>
        <p:spPr>
          <a:xfrm>
            <a:off x="457200" y="2160589"/>
            <a:ext cx="8486078" cy="4697411"/>
          </a:xfrm>
        </p:spPr>
        <p:txBody>
          <a:bodyPr/>
          <a:lstStyle/>
          <a:p>
            <a:r>
              <a:rPr lang="en-US" dirty="0">
                <a:latin typeface="Times New Roman" panose="02020603050405020304" pitchFamily="18" charset="0"/>
                <a:cs typeface="Times New Roman" panose="02020603050405020304" pitchFamily="18" charset="0"/>
              </a:rPr>
              <a:t>Email application makes communication smooth in many ways. The most common ways include:</a:t>
            </a:r>
          </a:p>
          <a:p>
            <a:r>
              <a:rPr lang="en-US" dirty="0">
                <a:latin typeface="Times New Roman" panose="02020603050405020304" pitchFamily="18" charset="0"/>
                <a:cs typeface="Times New Roman" panose="02020603050405020304" pitchFamily="18" charset="0"/>
              </a:rPr>
              <a:t>Enhanced communication: Email communication increases efficiency throughout the sector since it can be done 24/7 without barriers. </a:t>
            </a:r>
          </a:p>
          <a:p>
            <a:r>
              <a:rPr lang="en-US" dirty="0">
                <a:latin typeface="Times New Roman" panose="02020603050405020304" pitchFamily="18" charset="0"/>
                <a:cs typeface="Times New Roman" panose="02020603050405020304" pitchFamily="18" charset="0"/>
              </a:rPr>
              <a:t>Accuracy in information documentation. The use of emails reduces the manual filing and paperwork, making the communication department function effectively </a:t>
            </a:r>
            <a:r>
              <a:rPr lang="en-US" b="0" i="0" dirty="0">
                <a:solidFill>
                  <a:srgbClr val="333333"/>
                </a:solidFill>
                <a:effectLst/>
                <a:latin typeface="Times New Roman" panose="02020603050405020304" pitchFamily="18" charset="0"/>
                <a:cs typeface="Times New Roman" panose="02020603050405020304" pitchFamily="18" charset="0"/>
              </a:rPr>
              <a:t>(</a:t>
            </a:r>
            <a:r>
              <a:rPr lang="en-US" b="0" i="0" dirty="0" err="1">
                <a:solidFill>
                  <a:srgbClr val="333333"/>
                </a:solidFill>
                <a:effectLst/>
                <a:latin typeface="Times New Roman" panose="02020603050405020304" pitchFamily="18" charset="0"/>
                <a:cs typeface="Times New Roman" panose="02020603050405020304" pitchFamily="18" charset="0"/>
              </a:rPr>
              <a:t>Grenon</a:t>
            </a:r>
            <a:r>
              <a:rPr lang="en-US" b="0" i="0" dirty="0">
                <a:solidFill>
                  <a:srgbClr val="333333"/>
                </a:solidFill>
                <a:effectLst/>
                <a:latin typeface="Times New Roman" panose="02020603050405020304" pitchFamily="18" charset="0"/>
                <a:cs typeface="Times New Roman" panose="02020603050405020304" pitchFamily="18" charset="0"/>
              </a:rPr>
              <a:t>, 2011). </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Dissemination of information improves since there is proper and easier communication with a large audience in few minutes without physical meetings. </a:t>
            </a:r>
          </a:p>
          <a:p>
            <a:r>
              <a:rPr lang="en-US" dirty="0">
                <a:latin typeface="Times New Roman" panose="02020603050405020304" pitchFamily="18" charset="0"/>
                <a:cs typeface="Times New Roman" panose="02020603050405020304" pitchFamily="18" charset="0"/>
              </a:rPr>
              <a:t>There is increased efficiency where patients from all corners, even the remote areas, can be served effectively. </a:t>
            </a:r>
          </a:p>
          <a:p>
            <a:r>
              <a:rPr lang="en-US" dirty="0">
                <a:latin typeface="Times New Roman" panose="02020603050405020304" pitchFamily="18" charset="0"/>
                <a:cs typeface="Times New Roman" panose="02020603050405020304" pitchFamily="18" charset="0"/>
              </a:rPr>
              <a:t>There is improvement in education where the patients, as well as the healthcare workers, are taught how to effectively use the platform </a:t>
            </a:r>
            <a:r>
              <a:rPr lang="en-US" b="0" i="0" dirty="0">
                <a:solidFill>
                  <a:srgbClr val="333333"/>
                </a:solidFill>
                <a:effectLst/>
                <a:latin typeface="Times New Roman" panose="02020603050405020304" pitchFamily="18" charset="0"/>
                <a:cs typeface="Times New Roman" panose="02020603050405020304" pitchFamily="18" charset="0"/>
              </a:rPr>
              <a:t>(</a:t>
            </a:r>
            <a:r>
              <a:rPr lang="en-US" b="0" i="0" dirty="0" err="1">
                <a:solidFill>
                  <a:srgbClr val="333333"/>
                </a:solidFill>
                <a:effectLst/>
                <a:latin typeface="Times New Roman" panose="02020603050405020304" pitchFamily="18" charset="0"/>
                <a:cs typeface="Times New Roman" panose="02020603050405020304" pitchFamily="18" charset="0"/>
              </a:rPr>
              <a:t>Grenon</a:t>
            </a:r>
            <a:r>
              <a:rPr lang="en-US" b="0" i="0" dirty="0">
                <a:solidFill>
                  <a:srgbClr val="333333"/>
                </a:solidFill>
                <a:effectLst/>
                <a:latin typeface="Times New Roman" panose="02020603050405020304" pitchFamily="18" charset="0"/>
                <a:cs typeface="Times New Roman" panose="02020603050405020304" pitchFamily="18" charset="0"/>
              </a:rPr>
              <a:t>, 2011). </a:t>
            </a:r>
            <a:r>
              <a:rPr lang="en-US" dirty="0">
                <a:latin typeface="Times New Roman" panose="02020603050405020304" pitchFamily="18" charset="0"/>
                <a:cs typeface="Times New Roman" panose="02020603050405020304" pitchFamily="18" charset="0"/>
              </a:rPr>
              <a:t> </a:t>
            </a:r>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90193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D6CBA-B0F5-4880-8A86-D453F6F26990}"/>
              </a:ext>
            </a:extLst>
          </p:cNvPr>
          <p:cNvSpPr>
            <a:spLocks noGrp="1"/>
          </p:cNvSpPr>
          <p:nvPr>
            <p:ph type="title"/>
          </p:nvPr>
        </p:nvSpPr>
        <p:spPr/>
        <p:txBody>
          <a:bodyPr/>
          <a:lstStyle/>
          <a:p>
            <a:pPr algn="ctr"/>
            <a:r>
              <a:rPr lang="en-US" dirty="0"/>
              <a:t>Disadvantages of email communication </a:t>
            </a:r>
            <a:endParaRPr lang="en-KE" dirty="0"/>
          </a:p>
        </p:txBody>
      </p:sp>
      <p:sp>
        <p:nvSpPr>
          <p:cNvPr id="3" name="Content Placeholder 2">
            <a:extLst>
              <a:ext uri="{FF2B5EF4-FFF2-40B4-BE49-F238E27FC236}">
                <a16:creationId xmlns:a16="http://schemas.microsoft.com/office/drawing/2014/main" id="{70C39056-C216-439D-8E46-8960CD810955}"/>
              </a:ext>
            </a:extLst>
          </p:cNvPr>
          <p:cNvSpPr>
            <a:spLocks noGrp="1"/>
          </p:cNvSpPr>
          <p:nvPr>
            <p:ph idx="1"/>
          </p:nvPr>
        </p:nvSpPr>
        <p:spPr>
          <a:xfrm>
            <a:off x="490654" y="2160589"/>
            <a:ext cx="8783348" cy="4697411"/>
          </a:xfrm>
        </p:spPr>
        <p:txBody>
          <a:bodyPr/>
          <a:lstStyle/>
          <a:p>
            <a:r>
              <a:rPr lang="en-US" dirty="0">
                <a:latin typeface="Times New Roman" panose="02020603050405020304" pitchFamily="18" charset="0"/>
                <a:cs typeface="Times New Roman" panose="02020603050405020304" pitchFamily="18" charset="0"/>
              </a:rPr>
              <a:t>Despite the efficient communication of email usage in the health sector, there are also various hindrances and disadvantages that may bring obstructions.</a:t>
            </a:r>
          </a:p>
          <a:p>
            <a:r>
              <a:rPr lang="en-US" dirty="0">
                <a:latin typeface="Times New Roman" panose="02020603050405020304" pitchFamily="18" charset="0"/>
                <a:cs typeface="Times New Roman" panose="02020603050405020304" pitchFamily="18" charset="0"/>
              </a:rPr>
              <a:t>Communication issues: The use of email cannot effectively use empathy and warmth that is a critical requirement when dealing with patients. </a:t>
            </a:r>
          </a:p>
          <a:p>
            <a:r>
              <a:rPr lang="en-US" dirty="0">
                <a:latin typeface="Times New Roman" panose="02020603050405020304" pitchFamily="18" charset="0"/>
                <a:cs typeface="Times New Roman" panose="02020603050405020304" pitchFamily="18" charset="0"/>
              </a:rPr>
              <a:t>Issues of technology such as hitches may bring about communication barriers </a:t>
            </a:r>
            <a:r>
              <a:rPr lang="en-US" b="0" i="0" dirty="0">
                <a:solidFill>
                  <a:srgbClr val="333333"/>
                </a:solidFill>
                <a:effectLst/>
                <a:latin typeface="Times New Roman" panose="02020603050405020304" pitchFamily="18" charset="0"/>
                <a:cs typeface="Times New Roman" panose="02020603050405020304" pitchFamily="18" charset="0"/>
              </a:rPr>
              <a:t>(</a:t>
            </a:r>
            <a:r>
              <a:rPr lang="en-US" b="0" i="0" dirty="0" err="1">
                <a:solidFill>
                  <a:srgbClr val="333333"/>
                </a:solidFill>
                <a:effectLst/>
                <a:latin typeface="Times New Roman" panose="02020603050405020304" pitchFamily="18" charset="0"/>
                <a:cs typeface="Times New Roman" panose="02020603050405020304" pitchFamily="18" charset="0"/>
              </a:rPr>
              <a:t>Grenon</a:t>
            </a:r>
            <a:r>
              <a:rPr lang="en-US" b="0" i="0" dirty="0">
                <a:solidFill>
                  <a:srgbClr val="333333"/>
                </a:solidFill>
                <a:effectLst/>
                <a:latin typeface="Times New Roman" panose="02020603050405020304" pitchFamily="18" charset="0"/>
                <a:cs typeface="Times New Roman" panose="02020603050405020304" pitchFamily="18" charset="0"/>
              </a:rPr>
              <a:t>, 2011). </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The workload among health officers may also prove a challenge to communicate effectively through the platform. </a:t>
            </a:r>
          </a:p>
          <a:p>
            <a:r>
              <a:rPr lang="en-US" dirty="0">
                <a:latin typeface="Times New Roman" panose="02020603050405020304" pitchFamily="18" charset="0"/>
                <a:cs typeface="Times New Roman" panose="02020603050405020304" pitchFamily="18" charset="0"/>
              </a:rPr>
              <a:t>The risks such as hacking, phishing, virus attacks may cripple the systems of communication, causing more harm. </a:t>
            </a:r>
          </a:p>
          <a:p>
            <a:r>
              <a:rPr lang="en-US" dirty="0">
                <a:latin typeface="Times New Roman" panose="02020603050405020304" pitchFamily="18" charset="0"/>
                <a:cs typeface="Times New Roman" panose="02020603050405020304" pitchFamily="18" charset="0"/>
              </a:rPr>
              <a:t>Accessibility issues may arise where there is a divide between the patients and the healthcare professionals </a:t>
            </a:r>
            <a:r>
              <a:rPr lang="en-US" b="0" i="0" dirty="0">
                <a:solidFill>
                  <a:srgbClr val="333333"/>
                </a:solidFill>
                <a:effectLst/>
                <a:latin typeface="Times New Roman" panose="02020603050405020304" pitchFamily="18" charset="0"/>
                <a:cs typeface="Times New Roman" panose="02020603050405020304" pitchFamily="18" charset="0"/>
              </a:rPr>
              <a:t>(</a:t>
            </a:r>
            <a:r>
              <a:rPr lang="en-US" b="0" i="0" dirty="0" err="1">
                <a:solidFill>
                  <a:srgbClr val="333333"/>
                </a:solidFill>
                <a:effectLst/>
                <a:latin typeface="Times New Roman" panose="02020603050405020304" pitchFamily="18" charset="0"/>
                <a:cs typeface="Times New Roman" panose="02020603050405020304" pitchFamily="18" charset="0"/>
              </a:rPr>
              <a:t>Grenon</a:t>
            </a:r>
            <a:r>
              <a:rPr lang="en-US" b="0" i="0" dirty="0">
                <a:solidFill>
                  <a:srgbClr val="333333"/>
                </a:solidFill>
                <a:effectLst/>
                <a:latin typeface="Times New Roman" panose="02020603050405020304" pitchFamily="18" charset="0"/>
                <a:cs typeface="Times New Roman" panose="02020603050405020304" pitchFamily="18" charset="0"/>
              </a:rPr>
              <a:t>, 2011). </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Consent is required by the patient to use the method to share their issues for private matters. </a:t>
            </a:r>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421511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E415A-7D06-4435-82C1-EC5877404395}"/>
              </a:ext>
            </a:extLst>
          </p:cNvPr>
          <p:cNvSpPr>
            <a:spLocks noGrp="1"/>
          </p:cNvSpPr>
          <p:nvPr>
            <p:ph type="title"/>
          </p:nvPr>
        </p:nvSpPr>
        <p:spPr/>
        <p:txBody>
          <a:bodyPr/>
          <a:lstStyle/>
          <a:p>
            <a:pPr algn="ctr"/>
            <a:r>
              <a:rPr lang="en-US" dirty="0"/>
              <a:t>Security issues in email communication</a:t>
            </a:r>
            <a:endParaRPr lang="en-KE" dirty="0"/>
          </a:p>
        </p:txBody>
      </p:sp>
      <p:sp>
        <p:nvSpPr>
          <p:cNvPr id="3" name="Content Placeholder 2">
            <a:extLst>
              <a:ext uri="{FF2B5EF4-FFF2-40B4-BE49-F238E27FC236}">
                <a16:creationId xmlns:a16="http://schemas.microsoft.com/office/drawing/2014/main" id="{34EFEB98-3581-4005-A281-1EFB32D109B2}"/>
              </a:ext>
            </a:extLst>
          </p:cNvPr>
          <p:cNvSpPr>
            <a:spLocks noGrp="1"/>
          </p:cNvSpPr>
          <p:nvPr>
            <p:ph idx="1"/>
          </p:nvPr>
        </p:nvSpPr>
        <p:spPr>
          <a:xfrm>
            <a:off x="677334" y="2160589"/>
            <a:ext cx="8310549" cy="4697411"/>
          </a:xfrm>
        </p:spPr>
        <p:txBody>
          <a:bodyPr>
            <a:normAutofit/>
          </a:bodyPr>
          <a:lstStyle/>
          <a:p>
            <a:r>
              <a:rPr lang="en-US" b="0" i="0" dirty="0">
                <a:solidFill>
                  <a:srgbClr val="333333"/>
                </a:solidFill>
                <a:effectLst/>
                <a:latin typeface="Times New Roman" panose="02020603050405020304" pitchFamily="18" charset="0"/>
                <a:cs typeface="Times New Roman" panose="02020603050405020304" pitchFamily="18" charset="0"/>
              </a:rPr>
              <a:t>There is a need for the enhancement of security when it comes to sharing sensitive information through email. </a:t>
            </a:r>
            <a:endParaRPr lang="en-US" dirty="0">
              <a:solidFill>
                <a:srgbClr val="333333"/>
              </a:solidFill>
              <a:latin typeface="Times New Roman" panose="02020603050405020304" pitchFamily="18" charset="0"/>
              <a:cs typeface="Times New Roman" panose="02020603050405020304" pitchFamily="18" charset="0"/>
            </a:endParaRPr>
          </a:p>
          <a:p>
            <a:r>
              <a:rPr lang="en-US" b="0" i="0" dirty="0">
                <a:solidFill>
                  <a:srgbClr val="333333"/>
                </a:solidFill>
                <a:effectLst/>
                <a:latin typeface="Times New Roman" panose="02020603050405020304" pitchFamily="18" charset="0"/>
                <a:cs typeface="Times New Roman" panose="02020603050405020304" pitchFamily="18" charset="0"/>
              </a:rPr>
              <a:t>Encryption is one of the most recommended ways of attaining security. However, encryption is most unavailable in public systems of communication, making it hard to attain the security level. </a:t>
            </a:r>
          </a:p>
          <a:p>
            <a:r>
              <a:rPr lang="en-US" b="0" i="0" dirty="0">
                <a:solidFill>
                  <a:srgbClr val="333333"/>
                </a:solidFill>
                <a:effectLst/>
                <a:latin typeface="Times New Roman" panose="02020603050405020304" pitchFamily="18" charset="0"/>
                <a:cs typeface="Times New Roman" panose="02020603050405020304" pitchFamily="18" charset="0"/>
              </a:rPr>
              <a:t>Additionally, encryption is not user-friendly due to the complexity of the usage. </a:t>
            </a:r>
          </a:p>
          <a:p>
            <a:r>
              <a:rPr lang="en-US" b="0" i="0" dirty="0">
                <a:solidFill>
                  <a:srgbClr val="333333"/>
                </a:solidFill>
                <a:effectLst/>
                <a:latin typeface="Times New Roman" panose="02020603050405020304" pitchFamily="18" charset="0"/>
                <a:cs typeface="Times New Roman" panose="02020603050405020304" pitchFamily="18" charset="0"/>
              </a:rPr>
              <a:t>Encryption is also available only on the side of the author, and when it leaves, it is no longer applicable on the recipient side since there is an incompatibility in the different systems of communication (</a:t>
            </a:r>
            <a:r>
              <a:rPr lang="en-US" b="0" i="0" dirty="0" err="1">
                <a:solidFill>
                  <a:srgbClr val="333333"/>
                </a:solidFill>
                <a:effectLst/>
                <a:latin typeface="Times New Roman" panose="02020603050405020304" pitchFamily="18" charset="0"/>
                <a:cs typeface="Times New Roman" panose="02020603050405020304" pitchFamily="18" charset="0"/>
              </a:rPr>
              <a:t>Grenon</a:t>
            </a:r>
            <a:r>
              <a:rPr lang="en-US" b="0" i="0" dirty="0">
                <a:solidFill>
                  <a:srgbClr val="333333"/>
                </a:solidFill>
                <a:effectLst/>
                <a:latin typeface="Times New Roman" panose="02020603050405020304" pitchFamily="18" charset="0"/>
                <a:cs typeface="Times New Roman" panose="02020603050405020304" pitchFamily="18" charset="0"/>
              </a:rPr>
              <a:t>, 2011). </a:t>
            </a:r>
          </a:p>
          <a:p>
            <a:r>
              <a:rPr lang="en-US" b="0" i="0" dirty="0">
                <a:solidFill>
                  <a:srgbClr val="333333"/>
                </a:solidFill>
                <a:effectLst/>
                <a:latin typeface="Times New Roman" panose="02020603050405020304" pitchFamily="18" charset="0"/>
                <a:cs typeface="Times New Roman" panose="02020603050405020304" pitchFamily="18" charset="0"/>
              </a:rPr>
              <a:t>The solution to all these challenges is the application of a secure email tunnel that is encrypted between two different organizations. </a:t>
            </a:r>
          </a:p>
          <a:p>
            <a:r>
              <a:rPr lang="en-US" b="0" i="0" dirty="0">
                <a:solidFill>
                  <a:srgbClr val="333333"/>
                </a:solidFill>
                <a:effectLst/>
                <a:latin typeface="Times New Roman" panose="02020603050405020304" pitchFamily="18" charset="0"/>
                <a:cs typeface="Times New Roman" panose="02020603050405020304" pitchFamily="18" charset="0"/>
              </a:rPr>
              <a:t>Additionally, the patients can also apply the APN through their consent in order to avoid issues of privacy.</a:t>
            </a:r>
            <a:r>
              <a:rPr lang="en-US" dirty="0">
                <a:solidFill>
                  <a:srgbClr val="333333"/>
                </a:solidFill>
                <a:latin typeface="Times New Roman" panose="02020603050405020304" pitchFamily="18" charset="0"/>
                <a:cs typeface="Times New Roman" panose="02020603050405020304" pitchFamily="18" charset="0"/>
              </a:rPr>
              <a:t> </a:t>
            </a:r>
            <a:endParaRPr lang="en-US" b="0" i="0"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24364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B2D61F-237D-42AA-9FB1-1FEC1B008492}"/>
              </a:ext>
            </a:extLst>
          </p:cNvPr>
          <p:cNvSpPr>
            <a:spLocks noGrp="1"/>
          </p:cNvSpPr>
          <p:nvPr>
            <p:ph type="title"/>
          </p:nvPr>
        </p:nvSpPr>
        <p:spPr/>
        <p:txBody>
          <a:bodyPr/>
          <a:lstStyle/>
          <a:p>
            <a:pPr algn="ctr"/>
            <a:r>
              <a:rPr lang="en-US" dirty="0"/>
              <a:t>References</a:t>
            </a:r>
            <a:endParaRPr lang="en-KE" dirty="0"/>
          </a:p>
        </p:txBody>
      </p:sp>
      <p:sp>
        <p:nvSpPr>
          <p:cNvPr id="3" name="Content Placeholder 2">
            <a:extLst>
              <a:ext uri="{FF2B5EF4-FFF2-40B4-BE49-F238E27FC236}">
                <a16:creationId xmlns:a16="http://schemas.microsoft.com/office/drawing/2014/main" id="{3462205E-DE7D-4073-AE18-096736A1EF59}"/>
              </a:ext>
            </a:extLst>
          </p:cNvPr>
          <p:cNvSpPr>
            <a:spLocks noGrp="1"/>
          </p:cNvSpPr>
          <p:nvPr>
            <p:ph idx="1"/>
          </p:nvPr>
        </p:nvSpPr>
        <p:spPr>
          <a:xfrm>
            <a:off x="677334" y="2160589"/>
            <a:ext cx="8321700" cy="4697411"/>
          </a:xfrm>
        </p:spPr>
        <p:txBody>
          <a:bodyPr>
            <a:normAutofit/>
          </a:bodyPr>
          <a:lstStyle/>
          <a:p>
            <a:r>
              <a:rPr lang="en-US" sz="2000" b="0" i="0" dirty="0" err="1">
                <a:solidFill>
                  <a:srgbClr val="222222"/>
                </a:solidFill>
                <a:effectLst/>
                <a:latin typeface="Times New Roman" panose="02020603050405020304" pitchFamily="18" charset="0"/>
                <a:cs typeface="Times New Roman" panose="02020603050405020304" pitchFamily="18" charset="0"/>
              </a:rPr>
              <a:t>Grenon</a:t>
            </a:r>
            <a:r>
              <a:rPr lang="en-US" sz="2000" b="0" i="0" dirty="0">
                <a:solidFill>
                  <a:srgbClr val="222222"/>
                </a:solidFill>
                <a:effectLst/>
                <a:latin typeface="Times New Roman" panose="02020603050405020304" pitchFamily="18" charset="0"/>
                <a:cs typeface="Times New Roman" panose="02020603050405020304" pitchFamily="18" charset="0"/>
              </a:rPr>
              <a:t>, J. (2011). Nurse-patient email communication: comprehensive guidelines. </a:t>
            </a:r>
            <a:r>
              <a:rPr lang="en-US" sz="2000" b="0" i="1" dirty="0">
                <a:solidFill>
                  <a:srgbClr val="222222"/>
                </a:solidFill>
                <a:effectLst/>
                <a:latin typeface="Times New Roman" panose="02020603050405020304" pitchFamily="18" charset="0"/>
                <a:cs typeface="Times New Roman" panose="02020603050405020304" pitchFamily="18" charset="0"/>
              </a:rPr>
              <a:t>Canadian Journal of Nursing Informatics</a:t>
            </a:r>
            <a:r>
              <a:rPr lang="en-US" sz="2000" b="0" i="0" dirty="0">
                <a:solidFill>
                  <a:srgbClr val="222222"/>
                </a:solidFill>
                <a:effectLst/>
                <a:latin typeface="Times New Roman" panose="02020603050405020304" pitchFamily="18" charset="0"/>
                <a:cs typeface="Times New Roman" panose="02020603050405020304" pitchFamily="18" charset="0"/>
              </a:rPr>
              <a:t>, </a:t>
            </a:r>
            <a:r>
              <a:rPr lang="en-US" sz="2000" b="0" i="1" dirty="0">
                <a:solidFill>
                  <a:srgbClr val="222222"/>
                </a:solidFill>
                <a:effectLst/>
                <a:latin typeface="Times New Roman" panose="02020603050405020304" pitchFamily="18" charset="0"/>
                <a:cs typeface="Times New Roman" panose="02020603050405020304" pitchFamily="18" charset="0"/>
              </a:rPr>
              <a:t>5</a:t>
            </a:r>
            <a:r>
              <a:rPr lang="en-US" sz="2000" b="0" i="0" dirty="0">
                <a:solidFill>
                  <a:srgbClr val="222222"/>
                </a:solidFill>
                <a:effectLst/>
                <a:latin typeface="Times New Roman" panose="02020603050405020304" pitchFamily="18" charset="0"/>
                <a:cs typeface="Times New Roman" panose="02020603050405020304" pitchFamily="18" charset="0"/>
              </a:rPr>
              <a:t>.</a:t>
            </a:r>
          </a:p>
          <a:p>
            <a:r>
              <a:rPr lang="en-US" sz="2000" b="0" i="0" dirty="0">
                <a:solidFill>
                  <a:srgbClr val="222222"/>
                </a:solidFill>
                <a:effectLst/>
                <a:latin typeface="Times New Roman" panose="02020603050405020304" pitchFamily="18" charset="0"/>
                <a:cs typeface="Times New Roman" panose="02020603050405020304" pitchFamily="18" charset="0"/>
              </a:rPr>
              <a:t>Kane, B., &amp; Sands, D. Z. (1998). White Paper: Guidelines for the Clinical Use of Electronic Mail with Patients. </a:t>
            </a:r>
            <a:r>
              <a:rPr lang="en-US" sz="2000" b="0" i="1" dirty="0">
                <a:solidFill>
                  <a:srgbClr val="222222"/>
                </a:solidFill>
                <a:effectLst/>
                <a:latin typeface="Times New Roman" panose="02020603050405020304" pitchFamily="18" charset="0"/>
                <a:cs typeface="Times New Roman" panose="02020603050405020304" pitchFamily="18" charset="0"/>
              </a:rPr>
              <a:t>J. Am. Medical Informatics Assoc.</a:t>
            </a:r>
            <a:r>
              <a:rPr lang="en-US" sz="2000" b="0" i="0" dirty="0">
                <a:solidFill>
                  <a:srgbClr val="222222"/>
                </a:solidFill>
                <a:effectLst/>
                <a:latin typeface="Times New Roman" panose="02020603050405020304" pitchFamily="18" charset="0"/>
                <a:cs typeface="Times New Roman" panose="02020603050405020304" pitchFamily="18" charset="0"/>
              </a:rPr>
              <a:t>, </a:t>
            </a:r>
            <a:r>
              <a:rPr lang="en-US" sz="2000" b="0" i="1" dirty="0">
                <a:solidFill>
                  <a:srgbClr val="222222"/>
                </a:solidFill>
                <a:effectLst/>
                <a:latin typeface="Times New Roman" panose="02020603050405020304" pitchFamily="18" charset="0"/>
                <a:cs typeface="Times New Roman" panose="02020603050405020304" pitchFamily="18" charset="0"/>
              </a:rPr>
              <a:t>5</a:t>
            </a:r>
            <a:r>
              <a:rPr lang="en-US" sz="2000" b="0" i="0" dirty="0">
                <a:solidFill>
                  <a:srgbClr val="222222"/>
                </a:solidFill>
                <a:effectLst/>
                <a:latin typeface="Times New Roman" panose="02020603050405020304" pitchFamily="18" charset="0"/>
                <a:cs typeface="Times New Roman" panose="02020603050405020304" pitchFamily="18" charset="0"/>
              </a:rPr>
              <a:t>(1), 104-111.</a:t>
            </a:r>
            <a:endParaRPr lang="en-KE"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093860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153</TotalTime>
  <Words>1011</Words>
  <Application>Microsoft Office PowerPoint</Application>
  <PresentationFormat>Widescreen</PresentationFormat>
  <Paragraphs>51</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Times New Roman</vt:lpstr>
      <vt:lpstr>Trebuchet MS</vt:lpstr>
      <vt:lpstr>Wingdings 3</vt:lpstr>
      <vt:lpstr>Facet</vt:lpstr>
      <vt:lpstr>Email Communication in Healthcare </vt:lpstr>
      <vt:lpstr>Introduction </vt:lpstr>
      <vt:lpstr>Email in Healthcare</vt:lpstr>
      <vt:lpstr>Factors for consideration in email usage</vt:lpstr>
      <vt:lpstr>Advantages of email applications in healthcare</vt:lpstr>
      <vt:lpstr>Disadvantages of email communication </vt:lpstr>
      <vt:lpstr>Security issues in email communication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Email Communication in Healthcare </dc:title>
  <dc:creator>CHEGE</dc:creator>
  <cp:lastModifiedBy>CHEGE</cp:lastModifiedBy>
  <cp:revision>83</cp:revision>
  <dcterms:created xsi:type="dcterms:W3CDTF">2021-03-28T20:01:04Z</dcterms:created>
  <dcterms:modified xsi:type="dcterms:W3CDTF">2021-03-28T22:34:54Z</dcterms:modified>
</cp:coreProperties>
</file>